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40"/>
  </p:normalViewPr>
  <p:slideViewPr>
    <p:cSldViewPr snapToGrid="0">
      <p:cViewPr varScale="1">
        <p:scale>
          <a:sx n="107" d="100"/>
          <a:sy n="107" d="100"/>
        </p:scale>
        <p:origin x="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C30ED5-B124-2911-AA3C-89A14F3ED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0D82AD2-A9E1-ADEF-4359-23680AD39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E517D9-FD4B-770F-DA48-6617853C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2B395-55C7-32FC-6F02-804A1337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C64FFE-06B2-AB44-494A-32639C48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173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8A56C-714B-23FE-0EE8-298AB2E2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7C09008-AE14-2EB0-126A-3D1EC6A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30299A-86B5-3BEC-6F75-A9A71B1A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DF2CBD-8ADF-09DD-23BD-839B085A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BF02C9-78F0-88EA-D2FE-4121921A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959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BDE0C12-BA70-31BD-71E7-6B4016059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B3FF881-D302-8C83-5F79-5B91FC31E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5AE4121-13A0-916E-F67B-C6CF82D9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766601-A928-499C-22EA-1918C104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98F620-8B3B-CBCB-463D-3C83DA9C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675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6504E4-5768-CA62-D51E-172FB045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>
            <a:lvl1pPr algn="ctr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0B9FEA-391C-3EBC-284E-F2E3DF32E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B36432-59A8-0566-14C9-9E1D2284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788E40-5FCF-373B-A091-6E71A860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4069263C-CECE-B2BB-7862-0FFE38B9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86"/>
            <a:ext cx="10515600" cy="5422006"/>
          </a:xfrm>
        </p:spPr>
        <p:txBody>
          <a:bodyPr/>
          <a:lstStyle>
            <a:lvl1pPr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74432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252CD0-B548-F88F-2B1A-D0290AAD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8F6C5A-3996-79C8-ED96-8F49D0334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A5830C-D044-161B-3357-8E658A8F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A0AE58-645E-BAE2-D751-6F3BAB73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70E0E6-BC7E-54F7-C3B1-258F7B13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8738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7B5C7C-98D7-FEFD-C266-BD1656B0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64DB45-C097-C0C7-AA35-24F4D272E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7C6604-38F1-9C01-C437-CA0883F60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D0BADB-D9F2-6F72-AE51-D340B5F1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254BBA-7B64-BA48-9DDB-DE609714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D0D77B4-6334-3BB4-BDC5-57ACC8D4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739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4D55ED-D9E7-4828-3DFE-55E91D48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87223A-F182-6E5C-B941-A54FA770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C64648-5CB9-DA67-88DF-76A7C9E21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2464CB-E0B7-9478-E332-05B9EA0A6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1E5F80C-3B7F-1197-EA58-6F6E44279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B6D46CD-8313-9D8B-2424-3D1337A3E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D19A578-91A7-E399-F965-DB21AFC8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3BDB2C1-319E-5E1A-EDBC-6EAB66E0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301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B030A6-EF5A-21FD-82A8-047407B8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DFD8B7-1BC2-9B84-F628-4573204C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107B9C8-96E7-DAD4-549C-7654E997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D67B05-0A7F-0F98-0199-94CB0301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05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29EE8DB-059F-894F-4782-F76CFB4A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824A780-AA1E-059C-0997-E552BB4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4C9355-CDA9-5454-D298-9E5950B9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562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F29816-1CCB-D57C-4D84-B02BB176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818DF4-F530-FBDC-D26E-07886B9DB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86C60F4-8105-03AD-60E5-ABA736C33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85BE4E9-6F1B-FAC1-D8BE-532CED3A7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9960B1-783A-6BE4-BB98-E54B81BE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68DDF16-BAE7-CD54-AD68-CFCD2063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223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A584FB-C82D-99F2-B7D6-00148E7B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F30BF3-B3D5-CA88-BBA2-691244AB0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8BCA536-DA05-2538-3CE9-E8D623014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C03E4F-F9ED-ECB6-DBDA-6DC8F26A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CE97F3-E5BE-3E09-331E-565FB5B3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341C98-0739-7ECD-B3B7-00E71042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89C71-8493-5049-924B-52C599D7B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59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CCF5EF8-8340-DB6C-2F02-C27FB5D36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896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1E228F-609A-02CE-04F9-DD0DB1374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06662"/>
            <a:ext cx="10515600" cy="3482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55D06C-D4B3-6318-1857-42BB12056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E26A39-B9DF-7C4B-AE6F-8EE0B1D2A1D8}" type="datetimeFigureOut">
              <a:rPr lang="it-IT" smtClean="0"/>
              <a:t>09/12/25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69916C-5DEC-BA08-D9BE-40BA3F568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8C6307-04C3-A2B8-0182-33EEA6056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989C71-8493-5049-924B-52C599D7BD04}" type="slidenum">
              <a:rPr lang="it-IT" smtClean="0"/>
              <a:t>‹N›</a:t>
            </a:fld>
            <a:endParaRPr lang="it-IT" dirty="0"/>
          </a:p>
        </p:txBody>
      </p:sp>
      <p:pic>
        <p:nvPicPr>
          <p:cNvPr id="7" name="Immagine 6" descr="Immagine che contiene testo, logo, Blu elettrico, Carattere&#10;&#10;Il contenuto generato dall'IA potrebbe non essere corretto.">
            <a:extLst>
              <a:ext uri="{FF2B5EF4-FFF2-40B4-BE49-F238E27FC236}">
                <a16:creationId xmlns:a16="http://schemas.microsoft.com/office/drawing/2014/main" id="{1C242EF6-A2C8-3CA2-675C-31E88130114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l="23413" t="11787" r="56309" b="11941"/>
          <a:stretch>
            <a:fillRect/>
          </a:stretch>
        </p:blipFill>
        <p:spPr>
          <a:xfrm>
            <a:off x="184731" y="184666"/>
            <a:ext cx="854297" cy="8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6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D6D530-A12D-7655-B2E2-7A1445F2E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08292"/>
            <a:ext cx="12192000" cy="1342623"/>
          </a:xfrm>
        </p:spPr>
        <p:txBody>
          <a:bodyPr>
            <a:normAutofit/>
          </a:bodyPr>
          <a:lstStyle/>
          <a:p>
            <a:r>
              <a:rPr lang="it-IT" sz="4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 Activity </a:t>
            </a:r>
            <a:r>
              <a:rPr lang="it-IT" sz="4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it-IT" sz="4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Riconoscimento dell’attività umana tramite smartphone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87E196-D6AB-BACD-C7A3-A74B3827A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14672"/>
          </a:xfrm>
        </p:spPr>
        <p:txBody>
          <a:bodyPr/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Riccardo Baldo 33036A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Matteo Airoldi 44928A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2025/2026</a:t>
            </a:r>
          </a:p>
        </p:txBody>
      </p:sp>
      <p:pic>
        <p:nvPicPr>
          <p:cNvPr id="5" name="Immagine 4" descr="Immagine che contiene testo, logo, Blu elettrico, Carattere&#10;&#10;Il contenuto generato dall'IA potrebbe non essere corretto.">
            <a:extLst>
              <a:ext uri="{FF2B5EF4-FFF2-40B4-BE49-F238E27FC236}">
                <a16:creationId xmlns:a16="http://schemas.microsoft.com/office/drawing/2014/main" id="{0EC7277F-A646-94C5-70BA-9B7C960C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13" t="11787" r="56309" b="11941"/>
          <a:stretch>
            <a:fillRect/>
          </a:stretch>
        </p:blipFill>
        <p:spPr>
          <a:xfrm>
            <a:off x="184731" y="184666"/>
            <a:ext cx="854297" cy="85429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3D4C22A-F15D-6A12-80E0-F993342E7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994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37394-7020-49AF-1D77-1E685B51A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t-SNE: La Visione d'Insieme</a:t>
            </a:r>
          </a:p>
        </p:txBody>
      </p:sp>
      <p:pic>
        <p:nvPicPr>
          <p:cNvPr id="5" name="Segnaposto contenuto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AB43325C-5182-4618-696F-4983343EA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35100"/>
            <a:ext cx="7773599" cy="542290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DFD4171-1604-01D1-6451-D43F22D8C5FF}"/>
              </a:ext>
            </a:extLst>
          </p:cNvPr>
          <p:cNvSpPr txBox="1"/>
          <p:nvPr/>
        </p:nvSpPr>
        <p:spPr>
          <a:xfrm>
            <a:off x="8409904" y="1584101"/>
            <a:ext cx="36704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Risultato: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Ecco come appare il movimento umano nello spazio matematico.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L'Osservazione: 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Senza sapere a priori quali sono le attività, l'algoritmo ha raggruppato i dati in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ben definiti.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L'Impatto: </a:t>
            </a:r>
          </a:p>
          <a:p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Questa visualizzazione ci permette di applicare i principi della percezione visiva (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Gestalt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all'analisi dei dati numerici.</a:t>
            </a:r>
          </a:p>
        </p:txBody>
      </p:sp>
    </p:spTree>
    <p:extLst>
      <p:ext uri="{BB962C8B-B14F-4D97-AF65-F5344CB8AC3E}">
        <p14:creationId xmlns:p14="http://schemas.microsoft.com/office/powerpoint/2010/main" val="2026854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134480-5CCE-76C4-1918-15F21889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Analisi gestalt: Principio di prossimità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86A149-278A-EC82-1A94-16C3A2D60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86"/>
            <a:ext cx="10520966" cy="5422006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it-IT" sz="2000" dirty="0"/>
              <a:t>Secondo il </a:t>
            </a:r>
            <a:r>
              <a:rPr lang="it-IT" sz="2000" b="1" dirty="0"/>
              <a:t>Principio di Prossimità della Gestalt</a:t>
            </a:r>
            <a:r>
              <a:rPr lang="it-IT" sz="2000" dirty="0"/>
              <a:t>, il nostro sistema percettivo tende a raggruppare elementi vicini tra loro percependoli come un'</a:t>
            </a:r>
            <a:r>
              <a:rPr lang="it-IT" sz="2000" b="1" dirty="0"/>
              <a:t>unità distinta.</a:t>
            </a:r>
          </a:p>
          <a:p>
            <a:pPr marL="0">
              <a:spcBef>
                <a:spcPts val="0"/>
              </a:spcBef>
            </a:pPr>
            <a:endParaRPr lang="it-IT" sz="2000" dirty="0"/>
          </a:p>
          <a:p>
            <a:pPr marL="0">
              <a:spcBef>
                <a:spcPts val="0"/>
              </a:spcBef>
            </a:pPr>
            <a:r>
              <a:rPr lang="it-IT" sz="2000" dirty="0"/>
              <a:t>Nel grafico </a:t>
            </a:r>
            <a:r>
              <a:rPr lang="it-IT" sz="2000" b="1" dirty="0"/>
              <a:t>t-SNE</a:t>
            </a:r>
            <a:r>
              <a:rPr lang="it-IT" sz="2000" dirty="0"/>
              <a:t>, questa vicinanza visiva traduce una precisa realtà matematica: la distanza tra due punti riflette la loro similarità nelle 561 dimensioni originali.</a:t>
            </a:r>
          </a:p>
          <a:p>
            <a:pPr marL="0">
              <a:spcBef>
                <a:spcPts val="0"/>
              </a:spcBef>
            </a:pPr>
            <a:endParaRPr lang="it-IT" sz="2000" dirty="0"/>
          </a:p>
          <a:p>
            <a:pPr marL="0">
              <a:spcBef>
                <a:spcPts val="0"/>
              </a:spcBef>
            </a:pPr>
            <a:r>
              <a:rPr lang="it-IT" sz="2000" dirty="0"/>
              <a:t>Come si può osservare, i punti relativi alla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stessa attività (ad esempio il </a:t>
            </a:r>
            <a:r>
              <a:rPr lang="it-IT" sz="2000" b="1" dirty="0" err="1"/>
              <a:t>Laying</a:t>
            </a:r>
            <a:r>
              <a:rPr lang="it-IT" sz="2000" dirty="0"/>
              <a:t>)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formano spontaneamente </a:t>
            </a:r>
            <a:r>
              <a:rPr lang="it-IT" sz="2000" b="1" dirty="0"/>
              <a:t>cluster densi e 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compatti.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L'algoritmo ha quindi generato degli </a:t>
            </a:r>
            <a:r>
              <a:rPr lang="it-IT" sz="2000" b="1" dirty="0"/>
              <a:t>"oggetti"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percettivi coerenti </a:t>
            </a:r>
            <a:r>
              <a:rPr lang="it-IT" sz="2000" dirty="0"/>
              <a:t>basandosi esclusivamente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sulla struttura dei dati, senza alcuna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conoscenza preliminare delle etichette.</a:t>
            </a:r>
          </a:p>
          <a:p>
            <a:pPr marL="0">
              <a:spcBef>
                <a:spcPts val="0"/>
              </a:spcBef>
            </a:pPr>
            <a:endParaRPr lang="it-IT" sz="2000" dirty="0"/>
          </a:p>
        </p:txBody>
      </p:sp>
      <p:pic>
        <p:nvPicPr>
          <p:cNvPr id="5" name="Immagine 4" descr="Immagine che contiene verde&#10;&#10;Il contenuto generato dall'IA potrebbe non essere corretto.">
            <a:extLst>
              <a:ext uri="{FF2B5EF4-FFF2-40B4-BE49-F238E27FC236}">
                <a16:creationId xmlns:a16="http://schemas.microsoft.com/office/drawing/2014/main" id="{95049FE8-FB56-1B86-1CB4-53A885DD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657" y="3168203"/>
            <a:ext cx="5800485" cy="36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7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6E7E8-3034-7AB9-2D27-18BD1F11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Analisi Gestalt: Il Principio di Similarità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8A1A7A-917E-0247-0FAC-9FBA3ADD6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32586"/>
            <a:ext cx="4970172" cy="5422006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it-IT" sz="2000" dirty="0"/>
              <a:t>Il </a:t>
            </a:r>
            <a:r>
              <a:rPr lang="it-IT" sz="2000" b="1" dirty="0"/>
              <a:t>Principio di Similarità </a:t>
            </a:r>
            <a:r>
              <a:rPr lang="it-IT" sz="2000" dirty="0"/>
              <a:t>stabilisce che elementi con caratteristiche comuni vengono percepiti come appartenenti allo stesso gruppo.</a:t>
            </a:r>
          </a:p>
          <a:p>
            <a:pPr marL="0">
              <a:spcBef>
                <a:spcPts val="0"/>
              </a:spcBef>
            </a:pPr>
            <a:endParaRPr lang="it-IT" sz="2000" dirty="0"/>
          </a:p>
          <a:p>
            <a:pPr marL="0">
              <a:spcBef>
                <a:spcPts val="0"/>
              </a:spcBef>
            </a:pPr>
            <a:r>
              <a:rPr lang="it-IT" sz="2000" dirty="0"/>
              <a:t>Osservando il grafico nella sua interezza, emerge una macroscopica divisione dello spazio dati. L'algoritmo ha segregato i campioni in due </a:t>
            </a:r>
            <a:r>
              <a:rPr lang="it-IT" sz="2000" b="1" dirty="0"/>
              <a:t>"mondi"</a:t>
            </a:r>
            <a:r>
              <a:rPr lang="it-IT" sz="2000" dirty="0"/>
              <a:t> distinti e separati da un vuoto netto:</a:t>
            </a:r>
          </a:p>
          <a:p>
            <a:pPr marL="114300" indent="-342900">
              <a:spcBef>
                <a:spcPts val="0"/>
              </a:spcBef>
              <a:buFontTx/>
              <a:buChar char="-"/>
            </a:pPr>
            <a:r>
              <a:rPr lang="it-IT" sz="2000" b="1" dirty="0"/>
              <a:t>Un Macro-gruppo Dinamico (a destra)</a:t>
            </a:r>
            <a:r>
              <a:rPr lang="it-IT" sz="2000" dirty="0"/>
              <a:t>, che racchiude tutte le varianti del camminare.</a:t>
            </a:r>
          </a:p>
          <a:p>
            <a:pPr marL="114300" indent="-342900">
              <a:spcBef>
                <a:spcPts val="0"/>
              </a:spcBef>
              <a:buFontTx/>
              <a:buChar char="-"/>
            </a:pPr>
            <a:r>
              <a:rPr lang="it-IT" sz="2000" b="1" dirty="0"/>
              <a:t>Un Macro-gruppo Statico (a sinistra), </a:t>
            </a:r>
            <a:r>
              <a:rPr lang="it-IT" sz="2000" dirty="0"/>
              <a:t>che unisce le posture fisse.</a:t>
            </a:r>
          </a:p>
          <a:p>
            <a:pPr marL="0">
              <a:spcBef>
                <a:spcPts val="0"/>
              </a:spcBef>
            </a:pPr>
            <a:endParaRPr lang="it-IT" sz="2000" dirty="0"/>
          </a:p>
          <a:p>
            <a:pPr marL="0">
              <a:spcBef>
                <a:spcPts val="0"/>
              </a:spcBef>
            </a:pPr>
            <a:r>
              <a:rPr lang="it-IT" sz="2000" dirty="0"/>
              <a:t>Questa separazione dimostra che il sistema ha colto la differenza intrinseca tra "</a:t>
            </a:r>
            <a:r>
              <a:rPr lang="it-IT" sz="2000" b="1" dirty="0"/>
              <a:t>movimento"</a:t>
            </a:r>
            <a:r>
              <a:rPr lang="it-IT" sz="2000" dirty="0"/>
              <a:t> e </a:t>
            </a:r>
            <a:r>
              <a:rPr lang="it-IT" sz="2000" b="1" dirty="0"/>
              <a:t>"staticità" </a:t>
            </a:r>
            <a:r>
              <a:rPr lang="it-IT" sz="2000" dirty="0"/>
              <a:t>senza alcuna supervisione esterna.</a:t>
            </a:r>
          </a:p>
        </p:txBody>
      </p:sp>
      <p:pic>
        <p:nvPicPr>
          <p:cNvPr id="4" name="Segnaposto contenuto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B200EE2C-04AC-E716-3F94-9AB657EA7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73" y="2154891"/>
            <a:ext cx="6280598" cy="4703109"/>
          </a:xfrm>
          <a:prstGeom prst="rect">
            <a:avLst/>
          </a:prstGeom>
        </p:spPr>
      </p:pic>
      <p:cxnSp>
        <p:nvCxnSpPr>
          <p:cNvPr id="8" name="Connettore dritto 7">
            <a:extLst>
              <a:ext uri="{FF2B5EF4-FFF2-40B4-BE49-F238E27FC236}">
                <a16:creationId xmlns:a16="http://schemas.microsoft.com/office/drawing/2014/main" id="{B017B2EF-E9A8-5295-BF3D-1ADF325F1F63}"/>
              </a:ext>
            </a:extLst>
          </p:cNvPr>
          <p:cNvCxnSpPr/>
          <p:nvPr/>
        </p:nvCxnSpPr>
        <p:spPr>
          <a:xfrm flipV="1">
            <a:off x="8989454" y="2343955"/>
            <a:ext cx="0" cy="4224270"/>
          </a:xfrm>
          <a:prstGeom prst="line">
            <a:avLst/>
          </a:prstGeom>
          <a:ln w="825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247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FBDF95-71DC-4BF5-C761-859112BC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 Modello: Random </a:t>
            </a:r>
            <a:r>
              <a:rPr lang="it-IT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Forest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Classifier</a:t>
            </a:r>
            <a:endParaRPr lang="it-IT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94580D-2844-87E6-73E5-37CAF7799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56" y="1325563"/>
            <a:ext cx="10402888" cy="5422006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it-IT" dirty="0"/>
              <a:t>⚙️</a:t>
            </a:r>
            <a:r>
              <a:rPr lang="it-IT" sz="3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Il Meccanismo:</a:t>
            </a:r>
            <a:endParaRPr lang="it-IT" dirty="0"/>
          </a:p>
          <a:p>
            <a:pPr marL="0">
              <a:spcBef>
                <a:spcPts val="0"/>
              </a:spcBef>
            </a:pPr>
            <a:r>
              <a:rPr lang="it-IT" sz="2200" dirty="0"/>
              <a:t>Ogni singolo albero analizza il vettore di 561 feature ed esprime il proprio voto.</a:t>
            </a:r>
          </a:p>
          <a:p>
            <a:pPr marL="0">
              <a:spcBef>
                <a:spcPts val="0"/>
              </a:spcBef>
            </a:pPr>
            <a:endParaRPr lang="it-IT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>
              <a:spcBef>
                <a:spcPts val="0"/>
              </a:spcBef>
            </a:pPr>
            <a:r>
              <a:rPr lang="it-IT" dirty="0"/>
              <a:t>⚖️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La Decisione:</a:t>
            </a:r>
            <a:endParaRPr lang="it-IT" dirty="0"/>
          </a:p>
          <a:p>
            <a:pPr marL="0">
              <a:spcBef>
                <a:spcPts val="0"/>
              </a:spcBef>
            </a:pPr>
            <a:r>
              <a:rPr lang="it-IT" sz="2000" dirty="0"/>
              <a:t>Il modello aggrega tutti i risultati e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assegna la vittoria alla classe più votata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(</a:t>
            </a:r>
            <a:r>
              <a:rPr lang="it-IT" sz="2000" dirty="0" err="1"/>
              <a:t>Majority</a:t>
            </a:r>
            <a:r>
              <a:rPr lang="it-IT" sz="2000" dirty="0"/>
              <a:t> </a:t>
            </a:r>
            <a:r>
              <a:rPr lang="it-IT" sz="2000" dirty="0" err="1"/>
              <a:t>Voting</a:t>
            </a:r>
            <a:r>
              <a:rPr lang="it-IT" sz="2000" dirty="0"/>
              <a:t>).</a:t>
            </a:r>
          </a:p>
          <a:p>
            <a:pPr marL="0">
              <a:spcBef>
                <a:spcPts val="0"/>
              </a:spcBef>
            </a:pPr>
            <a:endParaRPr lang="it-IT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>
              <a:spcBef>
                <a:spcPts val="0"/>
              </a:spcBef>
            </a:pPr>
            <a:r>
              <a:rPr lang="it-IT" dirty="0"/>
              <a:t>⭐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Il Vantaggio:</a:t>
            </a:r>
            <a:endParaRPr lang="it-IT" dirty="0"/>
          </a:p>
          <a:p>
            <a:pPr marL="0">
              <a:spcBef>
                <a:spcPts val="0"/>
              </a:spcBef>
            </a:pPr>
            <a:r>
              <a:rPr lang="it-IT" sz="2000" dirty="0"/>
              <a:t>Questo approccio "democratico" 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corregge gli errori </a:t>
            </a:r>
            <a:r>
              <a:rPr lang="it-IT" sz="2000" dirty="0"/>
              <a:t>dei singoli alberi,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garantendo una </a:t>
            </a:r>
            <a:r>
              <a:rPr lang="it-IT" sz="2000" b="1" dirty="0"/>
              <a:t>precisione </a:t>
            </a:r>
            <a:r>
              <a:rPr lang="it-IT" sz="2000" dirty="0"/>
              <a:t>molto </a:t>
            </a:r>
            <a:r>
              <a:rPr lang="it-IT" sz="2000" b="1" dirty="0"/>
              <a:t>più 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elevata.</a:t>
            </a:r>
          </a:p>
        </p:txBody>
      </p:sp>
      <p:pic>
        <p:nvPicPr>
          <p:cNvPr id="8194" name="Picture 2" descr="Random Forest Algorithm in Machine Learning">
            <a:extLst>
              <a:ext uri="{FF2B5EF4-FFF2-40B4-BE49-F238E27FC236}">
                <a16:creationId xmlns:a16="http://schemas.microsoft.com/office/drawing/2014/main" id="{06C1A7F2-17B3-FBBD-D1F6-A25F456E8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89" y="2474813"/>
            <a:ext cx="6576812" cy="438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17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C1F678-2B57-7764-65DD-4574BB6B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Training e </a:t>
            </a:r>
            <a:r>
              <a:rPr lang="it-IT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Validation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D29CBB-2F6D-09FD-5E2E-8DB635CC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2586"/>
            <a:ext cx="5094669" cy="5422006"/>
          </a:xfrm>
        </p:spPr>
        <p:txBody>
          <a:bodyPr>
            <a:normAutofit/>
          </a:bodyPr>
          <a:lstStyle/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 </a:t>
            </a:r>
            <a:r>
              <a:rPr lang="it-IT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Subsampling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:</a:t>
            </a:r>
            <a:endParaRPr lang="it-IT" dirty="0"/>
          </a:p>
          <a:p>
            <a:pPr marL="0">
              <a:spcBef>
                <a:spcPts val="0"/>
              </a:spcBef>
            </a:pPr>
            <a:r>
              <a:rPr lang="it-IT" sz="2000" dirty="0"/>
              <a:t>Il dataset è stato suddiviso in </a:t>
            </a:r>
            <a:r>
              <a:rPr lang="it-IT" sz="2000" b="1" dirty="0"/>
              <a:t>due sottoinsiemi </a:t>
            </a:r>
            <a:r>
              <a:rPr lang="it-IT" sz="2000" dirty="0"/>
              <a:t>distinti per garantire una </a:t>
            </a:r>
            <a:r>
              <a:rPr lang="it-IT" sz="2000" b="1" dirty="0"/>
              <a:t>valutazione oggettiva.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 Ripartizione (80/20):</a:t>
            </a:r>
            <a:endParaRPr lang="it-IT" dirty="0"/>
          </a:p>
          <a:p>
            <a:pPr indent="-457200">
              <a:spcBef>
                <a:spcPts val="0"/>
              </a:spcBef>
              <a:buFontTx/>
              <a:buChar char="-"/>
            </a:pPr>
            <a:r>
              <a:rPr lang="it-IT" sz="2000" b="1" dirty="0"/>
              <a:t>Training Set (80%): </a:t>
            </a:r>
            <a:r>
              <a:rPr lang="it-IT" sz="2000" dirty="0"/>
              <a:t>5881 campioni utilizzati dal modello per apprendere le regole.</a:t>
            </a:r>
          </a:p>
          <a:p>
            <a:pPr indent="-457200">
              <a:spcBef>
                <a:spcPts val="0"/>
              </a:spcBef>
              <a:buFontTx/>
              <a:buChar char="-"/>
            </a:pPr>
            <a:r>
              <a:rPr lang="it-IT" sz="2000" b="1" dirty="0" err="1"/>
              <a:t>Validation</a:t>
            </a:r>
            <a:r>
              <a:rPr lang="it-IT" sz="2000" b="1" dirty="0"/>
              <a:t> Set (20%): </a:t>
            </a:r>
            <a:r>
              <a:rPr lang="it-IT" sz="2000" dirty="0"/>
              <a:t>1471 campioni tenuti nascosti e utilizzati solo per la verifica finale.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La divisione ha mantenuto le proporzioni originali delle classi, preservando il bilanciamento evidenziato nell'analisi esplorativa</a:t>
            </a:r>
          </a:p>
        </p:txBody>
      </p:sp>
      <p:pic>
        <p:nvPicPr>
          <p:cNvPr id="5" name="Immagine 4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DCBA8891-BE54-4D39-A1FD-E4292A26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8" b="-239"/>
          <a:stretch>
            <a:fillRect/>
          </a:stretch>
        </p:blipFill>
        <p:spPr>
          <a:xfrm>
            <a:off x="6259132" y="1532585"/>
            <a:ext cx="5932868" cy="532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9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0A9144-4908-46A4-6E7F-4B341B45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Dentro un Albero Decisionale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6DF4FC-42B4-25C4-F8E9-A2D94D802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925" y="1325563"/>
            <a:ext cx="10714149" cy="5422006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it-IT" dirty="0"/>
              <a:t>👁️ 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Visualizzazione:</a:t>
            </a:r>
            <a:r>
              <a:rPr lang="it-IT" dirty="0"/>
              <a:t>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Qui vediamo la struttura di </a:t>
            </a:r>
            <a:r>
              <a:rPr lang="it-IT" sz="2000" b="1" dirty="0"/>
              <a:t>uno</a:t>
            </a:r>
            <a:r>
              <a:rPr lang="it-IT" sz="2000" dirty="0"/>
              <a:t> solo dei </a:t>
            </a:r>
            <a:r>
              <a:rPr lang="it-IT" sz="2000" b="1" dirty="0"/>
              <a:t>100 alberi </a:t>
            </a:r>
            <a:r>
              <a:rPr lang="it-IT" sz="2000" dirty="0"/>
              <a:t>che compongono la </a:t>
            </a:r>
            <a:r>
              <a:rPr lang="it-IT" sz="2000" b="1" dirty="0"/>
              <a:t>foresta.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marL="0">
              <a:spcBef>
                <a:spcPts val="0"/>
              </a:spcBef>
            </a:pPr>
            <a:r>
              <a:rPr lang="it-IT" dirty="0"/>
              <a:t>🧠 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 Logica</a:t>
            </a:r>
            <a:endParaRPr lang="it-IT" dirty="0"/>
          </a:p>
          <a:p>
            <a:pPr marL="0">
              <a:spcBef>
                <a:spcPts val="0"/>
              </a:spcBef>
            </a:pPr>
            <a:r>
              <a:rPr lang="it-IT" sz="2000" dirty="0"/>
              <a:t>Il modello non "tira 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indovinare", ma segue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un</a:t>
            </a:r>
            <a:r>
              <a:rPr lang="it-IT" sz="2000" b="1" dirty="0"/>
              <a:t> percorso logico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rigoroso (Logica</a:t>
            </a:r>
          </a:p>
          <a:p>
            <a:pPr marL="0">
              <a:spcBef>
                <a:spcPts val="0"/>
              </a:spcBef>
            </a:pPr>
            <a:r>
              <a:rPr lang="it-IT" sz="2000" b="1" dirty="0" err="1"/>
              <a:t>If-Then</a:t>
            </a:r>
            <a:r>
              <a:rPr lang="it-IT" sz="2000" dirty="0"/>
              <a:t>).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Ogni nodo pone una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domanda sui dati basata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su una soglia numerica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(es. "La gravità media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è minore di 0.9?")</a:t>
            </a:r>
          </a:p>
        </p:txBody>
      </p:sp>
      <p:pic>
        <p:nvPicPr>
          <p:cNvPr id="5" name="Immagine 4" descr="Immagine che contiene testo, diagramma, linea, Piano&#10;&#10;Il contenuto generato dall'IA potrebbe non essere corretto.">
            <a:extLst>
              <a:ext uri="{FF2B5EF4-FFF2-40B4-BE49-F238E27FC236}">
                <a16:creationId xmlns:a16="http://schemas.microsoft.com/office/drawing/2014/main" id="{49C02907-8BD2-C35B-D22D-ED31A33A85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2"/>
          <a:stretch>
            <a:fillRect/>
          </a:stretch>
        </p:blipFill>
        <p:spPr>
          <a:xfrm>
            <a:off x="3567447" y="2446986"/>
            <a:ext cx="8624552" cy="408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0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F1C2E8-A188-E652-91CA-875B66CD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Risultati: Performance del Modello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CA81E6-372A-25E3-E18E-55A5C6E22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 Valutazione: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Il modello è stato testato sul </a:t>
            </a:r>
            <a:r>
              <a:rPr lang="it-IT" sz="2000" b="1" dirty="0" err="1"/>
              <a:t>Validation</a:t>
            </a:r>
            <a:r>
              <a:rPr lang="it-IT" sz="2000" b="1" dirty="0"/>
              <a:t> Set </a:t>
            </a:r>
            <a:r>
              <a:rPr lang="it-IT" sz="2000" dirty="0"/>
              <a:t>(il 20% dei dati mai visti durante l'addestramento).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Il modello ha registrato un’</a:t>
            </a:r>
            <a:r>
              <a:rPr lang="it-IT" sz="2000" b="1" dirty="0"/>
              <a:t>accuratezza Globale </a:t>
            </a:r>
            <a:r>
              <a:rPr lang="it-IT" sz="2000" dirty="0"/>
              <a:t>pari a </a:t>
            </a:r>
            <a:r>
              <a:rPr lang="it-IT" sz="2000" b="1" dirty="0"/>
              <a:t>97.89%.</a:t>
            </a:r>
          </a:p>
          <a:p>
            <a:pPr marL="0" indent="0">
              <a:spcBef>
                <a:spcPts val="0"/>
              </a:spcBef>
            </a:pPr>
            <a:r>
              <a:rPr lang="it-IT" sz="2000" dirty="0"/>
              <a:t>Perfezione su </a:t>
            </a:r>
            <a:r>
              <a:rPr lang="it-IT" sz="2000" dirty="0" err="1"/>
              <a:t>Laying</a:t>
            </a:r>
            <a:r>
              <a:rPr lang="it-IT" sz="2000" dirty="0"/>
              <a:t>: F1-Score di 1.00 (nessun errore).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Generalizzazione: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L'</a:t>
            </a:r>
            <a:r>
              <a:rPr lang="it-IT" sz="2000" b="1" dirty="0"/>
              <a:t>alta performance </a:t>
            </a:r>
            <a:r>
              <a:rPr lang="it-IT" sz="2000" dirty="0"/>
              <a:t>su dati nuovi dimostra che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il </a:t>
            </a:r>
            <a:r>
              <a:rPr lang="it-IT" sz="2000" b="1" dirty="0"/>
              <a:t>modello</a:t>
            </a:r>
            <a:r>
              <a:rPr lang="it-IT" sz="2000" dirty="0"/>
              <a:t> ha </a:t>
            </a:r>
            <a:r>
              <a:rPr lang="it-IT" sz="2000" b="1" dirty="0"/>
              <a:t>appreso regole generali </a:t>
            </a:r>
            <a:r>
              <a:rPr lang="it-IT" sz="2000" dirty="0"/>
              <a:t>e non ha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semplicemente memorizzato gli esempi.</a:t>
            </a:r>
          </a:p>
        </p:txBody>
      </p:sp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C381481A-29B2-2884-677A-2C2DCC167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22" y="3154453"/>
            <a:ext cx="5058178" cy="355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50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D4D87D-98EB-52EE-BA46-A08E8E1F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30" y="0"/>
            <a:ext cx="11174569" cy="1325563"/>
          </a:xfrm>
        </p:spPr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Feature </a:t>
            </a:r>
            <a:r>
              <a:rPr lang="it-IT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Importance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: Cosa guida la decisione?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BA328D-DC68-E423-4C0B-375DF7272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422006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it-IT" sz="2000" dirty="0"/>
              <a:t>Grazie alla struttura della </a:t>
            </a:r>
            <a:r>
              <a:rPr lang="it-IT" sz="2000" b="1" dirty="0"/>
              <a:t>Random </a:t>
            </a:r>
            <a:r>
              <a:rPr lang="it-IT" sz="2000" b="1" dirty="0" err="1"/>
              <a:t>Forest</a:t>
            </a:r>
            <a:r>
              <a:rPr lang="it-IT" sz="2000" dirty="0"/>
              <a:t>, possiamo estrarre un </a:t>
            </a:r>
            <a:r>
              <a:rPr lang="it-IT" sz="2000" b="1" dirty="0"/>
              <a:t>punteggio di importanza </a:t>
            </a:r>
            <a:r>
              <a:rPr lang="it-IT" sz="2000" dirty="0"/>
              <a:t>per ognuna delle 561 feature.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Le </a:t>
            </a:r>
            <a:r>
              <a:rPr lang="it-IT" sz="2000" b="1" dirty="0"/>
              <a:t>caratteristiche dominanti </a:t>
            </a:r>
            <a:r>
              <a:rPr lang="it-IT" sz="2000" dirty="0"/>
              <a:t>sono quelle legate alla </a:t>
            </a:r>
            <a:r>
              <a:rPr lang="it-IT" sz="2000" b="1" dirty="0"/>
              <a:t>Gravità (</a:t>
            </a:r>
            <a:r>
              <a:rPr lang="it-IT" sz="2000" b="1" dirty="0" err="1"/>
              <a:t>tGravityAcc</a:t>
            </a:r>
            <a:r>
              <a:rPr lang="it-IT" sz="2000" b="1" dirty="0"/>
              <a:t>) </a:t>
            </a:r>
            <a:r>
              <a:rPr lang="it-IT" sz="2000" dirty="0"/>
              <a:t>e all'</a:t>
            </a:r>
            <a:r>
              <a:rPr lang="it-IT" sz="2000" b="1" dirty="0"/>
              <a:t>Angolo (angle()).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Quindi abbiamo la </a:t>
            </a:r>
            <a:r>
              <a:rPr lang="it-IT" sz="2000" b="1" dirty="0"/>
              <a:t>conferma 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dell'Ipotesi</a:t>
            </a:r>
            <a:r>
              <a:rPr lang="it-IT" sz="2000" dirty="0"/>
              <a:t>: Il modello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ha imparato autonomamente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che l'orientamento rispetto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alla gravità è il segnale più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affidabile per distinguere le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Posture.</a:t>
            </a:r>
          </a:p>
        </p:txBody>
      </p:sp>
      <p:pic>
        <p:nvPicPr>
          <p:cNvPr id="5" name="Immagine 4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DD51FB7D-F3C9-16AF-F37C-438175D7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2624424"/>
            <a:ext cx="7391400" cy="41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59B53E-6714-2E96-5AE7-7796D2E5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 Prova Visiva: Il Ruolo della Gravità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E8023F-46AB-7C8C-8AC6-D5AC093DA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it-IT" sz="2000" dirty="0"/>
              <a:t>Come possiamo osservare da questo </a:t>
            </a:r>
            <a:r>
              <a:rPr lang="it-IT" sz="2000" dirty="0" err="1"/>
              <a:t>BoxPlot</a:t>
            </a:r>
            <a:r>
              <a:rPr lang="it-IT" sz="2000" dirty="0"/>
              <a:t>, l'attività </a:t>
            </a:r>
            <a:r>
              <a:rPr lang="it-IT" sz="2000" b="1" dirty="0" err="1"/>
              <a:t>Laying</a:t>
            </a:r>
            <a:r>
              <a:rPr lang="it-IT" sz="2000" b="1" dirty="0"/>
              <a:t> </a:t>
            </a:r>
            <a:r>
              <a:rPr lang="it-IT" sz="2000" dirty="0"/>
              <a:t>(Sdraiato) ha </a:t>
            </a:r>
            <a:r>
              <a:rPr lang="it-IT" sz="2000" b="1" dirty="0"/>
              <a:t>valori opposti </a:t>
            </a:r>
            <a:r>
              <a:rPr lang="it-IT" sz="2000" dirty="0"/>
              <a:t>rispetto a tutte le altre, in quanto l'</a:t>
            </a:r>
            <a:r>
              <a:rPr lang="it-IT" sz="2000" b="1" dirty="0"/>
              <a:t>orientamento rispetto alla gravità </a:t>
            </a:r>
            <a:r>
              <a:rPr lang="it-IT" sz="2000" dirty="0"/>
              <a:t>è il fattore </a:t>
            </a:r>
            <a:r>
              <a:rPr lang="it-IT" sz="2000" b="1" dirty="0"/>
              <a:t>decisivo.</a:t>
            </a:r>
          </a:p>
        </p:txBody>
      </p:sp>
      <p:pic>
        <p:nvPicPr>
          <p:cNvPr id="9" name="Immagine 8" descr="Immagine che contiene linea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6E45965F-A3E8-255B-231B-420E8A448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9110"/>
            <a:ext cx="12158355" cy="39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6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A45E72-B644-C4B3-5CF0-E3F10CC5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Dove sbaglia il modello?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7E059F-74F4-B54C-65F0-B95DE5704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2586"/>
            <a:ext cx="6167907" cy="5422006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it-IT" sz="2000" dirty="0"/>
              <a:t>La </a:t>
            </a:r>
            <a:r>
              <a:rPr lang="it-IT" sz="2000" b="1" dirty="0" err="1"/>
              <a:t>Confusion</a:t>
            </a:r>
            <a:r>
              <a:rPr lang="it-IT" sz="2000" b="1" dirty="0"/>
              <a:t> Matrix </a:t>
            </a:r>
            <a:r>
              <a:rPr lang="it-IT" sz="2000" dirty="0"/>
              <a:t>confronta le etichette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reali (righe) con quelle predette dal modello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(colonne).</a:t>
            </a:r>
          </a:p>
          <a:p>
            <a:pPr marL="0">
              <a:spcBef>
                <a:spcPts val="0"/>
              </a:spcBef>
            </a:pPr>
            <a:endParaRPr lang="it-IT" sz="2000" dirty="0"/>
          </a:p>
          <a:p>
            <a:pPr marL="0">
              <a:spcBef>
                <a:spcPts val="0"/>
              </a:spcBef>
            </a:pPr>
            <a:r>
              <a:rPr lang="it-IT" sz="2000" dirty="0"/>
              <a:t>Analizzando i Risultati notiamo che: </a:t>
            </a:r>
          </a:p>
          <a:p>
            <a:pPr indent="-457200">
              <a:spcBef>
                <a:spcPts val="0"/>
              </a:spcBef>
              <a:buFontTx/>
              <a:buChar char="-"/>
            </a:pPr>
            <a:r>
              <a:rPr lang="it-IT" sz="2000" b="1" dirty="0" err="1"/>
              <a:t>Laying</a:t>
            </a:r>
            <a:r>
              <a:rPr lang="it-IT" sz="2000" dirty="0"/>
              <a:t>: 0 Errori. Riconoscimento perfetto </a:t>
            </a:r>
          </a:p>
          <a:p>
            <a:pPr marL="0" indent="0">
              <a:spcBef>
                <a:spcPts val="0"/>
              </a:spcBef>
            </a:pPr>
            <a:r>
              <a:rPr lang="it-IT" sz="2000" dirty="0"/>
              <a:t>(280/280).</a:t>
            </a:r>
          </a:p>
          <a:p>
            <a:pPr indent="-457200">
              <a:spcBef>
                <a:spcPts val="0"/>
              </a:spcBef>
              <a:buFontTx/>
              <a:buChar char="-"/>
            </a:pPr>
            <a:r>
              <a:rPr lang="it-IT" sz="2000" b="1" dirty="0"/>
              <a:t>Dynamic Activities</a:t>
            </a:r>
            <a:r>
              <a:rPr lang="it-IT" sz="2000" dirty="0"/>
              <a:t>: Errori minimi o nulli.</a:t>
            </a:r>
          </a:p>
          <a:p>
            <a:pPr indent="-457200">
              <a:spcBef>
                <a:spcPts val="0"/>
              </a:spcBef>
              <a:buFontTx/>
              <a:buChar char="-"/>
            </a:pPr>
            <a:r>
              <a:rPr lang="it-IT" sz="2000" dirty="0"/>
              <a:t>Il </a:t>
            </a:r>
            <a:r>
              <a:rPr lang="it-IT" sz="2000" b="1" dirty="0"/>
              <a:t>Punto Critico</a:t>
            </a:r>
            <a:r>
              <a:rPr lang="it-IT" sz="2000" dirty="0"/>
              <a:t>: La </a:t>
            </a:r>
            <a:r>
              <a:rPr lang="it-IT" sz="2000" b="1" dirty="0"/>
              <a:t>confusione </a:t>
            </a:r>
            <a:r>
              <a:rPr lang="it-IT" sz="2000" dirty="0"/>
              <a:t>si concentra </a:t>
            </a:r>
          </a:p>
          <a:p>
            <a:pPr marL="0" indent="0">
              <a:spcBef>
                <a:spcPts val="0"/>
              </a:spcBef>
            </a:pPr>
            <a:r>
              <a:rPr lang="it-IT" sz="2000" dirty="0"/>
              <a:t>tra </a:t>
            </a:r>
            <a:r>
              <a:rPr lang="it-IT" sz="2000" b="1" dirty="0" err="1"/>
              <a:t>Sitting</a:t>
            </a:r>
            <a:r>
              <a:rPr lang="it-IT" sz="2000" b="1" dirty="0"/>
              <a:t> e Standing</a:t>
            </a:r>
            <a:r>
              <a:rPr lang="it-IT" sz="2000" dirty="0"/>
              <a:t>. Il modello ha confuso </a:t>
            </a:r>
          </a:p>
          <a:p>
            <a:pPr marL="0" indent="0">
              <a:spcBef>
                <a:spcPts val="0"/>
              </a:spcBef>
            </a:pPr>
            <a:r>
              <a:rPr lang="it-IT" sz="2000" dirty="0"/>
              <a:t>queste due attività statiche tra loro per un totale </a:t>
            </a:r>
          </a:p>
          <a:p>
            <a:pPr marL="0" indent="0">
              <a:spcBef>
                <a:spcPts val="0"/>
              </a:spcBef>
            </a:pPr>
            <a:r>
              <a:rPr lang="it-IT" sz="2000" dirty="0"/>
              <a:t>di </a:t>
            </a:r>
            <a:r>
              <a:rPr lang="it-IT" sz="2000" b="1" dirty="0"/>
              <a:t>24 volte (12 + 12).</a:t>
            </a:r>
          </a:p>
        </p:txBody>
      </p:sp>
      <p:pic>
        <p:nvPicPr>
          <p:cNvPr id="7" name="Immagine 6" descr="Immagine che contiene schermata, testo, diagramma, Parallelo&#10;&#10;Il contenuto generato dall'IA potrebbe non essere corretto.">
            <a:extLst>
              <a:ext uri="{FF2B5EF4-FFF2-40B4-BE49-F238E27FC236}">
                <a16:creationId xmlns:a16="http://schemas.microsoft.com/office/drawing/2014/main" id="{4A67A58B-2C3F-A38A-4EEC-4432D756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2586"/>
            <a:ext cx="5979732" cy="51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7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E2F35-FA9D-1280-8023-207010AC4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Obiettivo: Simulare la Percezione Umana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9D60B3-B386-DB3E-B8E5-BF12EE32D1C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25563"/>
            <a:ext cx="10515600" cy="5532436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🎯 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sfida: </a:t>
            </a:r>
          </a:p>
          <a:p>
            <a:pPr marL="0" indent="0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Può uno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«sentire» il movimento come un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essere umano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  <a:p>
            <a:pPr marL="0" indent="0">
              <a:buNone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↔️ 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Analogia:</a:t>
            </a:r>
          </a:p>
          <a:p>
            <a:pPr marL="0" indent="0"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Sostituire il sistema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uno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digitale</a:t>
            </a:r>
          </a:p>
          <a:p>
            <a:pPr marL="0" indent="0">
              <a:buNone/>
            </a:pPr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⚙️ 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Processo: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"Il progetto replica artificialmente il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ciclo percettivo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partendo dallo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stimolo fisico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(il movimento del corpo),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sensori generano una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sensazione digitale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che, filtrata 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 elaborata dall'algoritmo, porta al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riconoscimento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intelligente 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dell'attività."</a:t>
            </a:r>
          </a:p>
          <a:p>
            <a:pPr marL="0" indent="0">
              <a:buNone/>
            </a:pPr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magine 6" descr="Immagine che contiene testo, Viso umano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F94CCC90-DEA0-5AEA-1AB4-6C687B68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030" y="3259646"/>
            <a:ext cx="3520970" cy="359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23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2CE53E-A465-563A-C218-DA546943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Perché il modello confonde proprio                        </a:t>
            </a:r>
            <a:r>
              <a:rPr lang="it-IT" b="1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Sitting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 </a:t>
            </a:r>
            <a:r>
              <a:rPr lang="it-IT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Standing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9445AB-825B-239D-84A8-972F2225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 Setup Sperimentale: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Lo smartphone è posizionato in vita (</a:t>
            </a:r>
            <a:r>
              <a:rPr lang="it-IT" sz="2000" b="1" dirty="0"/>
              <a:t>on the </a:t>
            </a:r>
            <a:r>
              <a:rPr lang="it-IT" sz="2000" b="1" dirty="0" err="1"/>
              <a:t>waist</a:t>
            </a:r>
            <a:r>
              <a:rPr lang="it-IT" sz="2000" dirty="0"/>
              <a:t>) come si può leggere nel </a:t>
            </a:r>
            <a:r>
              <a:rPr lang="it-IT" sz="2000" dirty="0" err="1"/>
              <a:t>README.txt</a:t>
            </a:r>
            <a:r>
              <a:rPr lang="it-IT" sz="2000" dirty="0"/>
              <a:t>, solidale col busto/bacino.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marL="457200"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L'Analisi del Segnale: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Standing: </a:t>
            </a:r>
            <a:r>
              <a:rPr lang="it-IT" sz="2000" dirty="0"/>
              <a:t>Busto eretto </a:t>
            </a:r>
            <a:r>
              <a:rPr lang="it-IT" sz="2000" dirty="0">
                <a:sym typeface="Wingdings" pitchFamily="2" charset="2"/>
              </a:rPr>
              <a:t> </a:t>
            </a:r>
            <a:r>
              <a:rPr lang="it-IT" sz="2000" dirty="0"/>
              <a:t>Sensore Verticale.</a:t>
            </a:r>
          </a:p>
          <a:p>
            <a:pPr marL="0">
              <a:spcBef>
                <a:spcPts val="0"/>
              </a:spcBef>
            </a:pPr>
            <a:r>
              <a:rPr lang="it-IT" sz="2000" b="1" dirty="0" err="1"/>
              <a:t>Sitting</a:t>
            </a:r>
            <a:r>
              <a:rPr lang="it-IT" sz="2000" b="1" dirty="0"/>
              <a:t>: </a:t>
            </a:r>
            <a:r>
              <a:rPr lang="it-IT" sz="2000" dirty="0"/>
              <a:t>Busto eretto </a:t>
            </a:r>
            <a:r>
              <a:rPr lang="it-IT" sz="2000" dirty="0">
                <a:sym typeface="Wingdings" pitchFamily="2" charset="2"/>
              </a:rPr>
              <a:t> </a:t>
            </a:r>
            <a:r>
              <a:rPr lang="it-IT" sz="2000" dirty="0"/>
              <a:t>Sensore Verticale.</a:t>
            </a:r>
          </a:p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endParaRPr lang="it-IT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 Limite Sensoriale: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In </a:t>
            </a:r>
            <a:r>
              <a:rPr lang="it-IT" sz="2000" b="1" dirty="0"/>
              <a:t>entrambe le posture, il vettore di gravità colpisce 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l'asse Y in modo quasi identico</a:t>
            </a:r>
            <a:r>
              <a:rPr lang="it-IT" sz="2000" dirty="0"/>
              <a:t>, per questo il </a:t>
            </a:r>
            <a:r>
              <a:rPr lang="it-IT" sz="2000" b="1" dirty="0"/>
              <a:t>sistema 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soffre di Ambiguità</a:t>
            </a:r>
            <a:r>
              <a:rPr lang="it-IT" sz="2000" dirty="0"/>
              <a:t>: lo stimolo locale (inclinazione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del busto) non è sufficiente a distinguere le due attività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senza informazioni sulla posizione delle gambe.</a:t>
            </a:r>
          </a:p>
        </p:txBody>
      </p:sp>
      <p:pic>
        <p:nvPicPr>
          <p:cNvPr id="5" name="Immagine 4" descr="Immagine che contiene testo, cartone anima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2DD3F374-EA95-0E20-AD88-287E6618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282" y="2473622"/>
            <a:ext cx="5505718" cy="30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42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CF2D81-57D1-D361-6BC9-25CAAF68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647F22-D9B3-48C1-1EB0-F11C8A570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spcBef>
                <a:spcPts val="0"/>
              </a:spcBef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🎯 Obiettivo Raggiunto: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Abbiamo replicato con successo un sistema di percezione artificiale completo 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(Sensazione </a:t>
            </a:r>
            <a:r>
              <a:rPr lang="it-IT" sz="2000" b="1" dirty="0">
                <a:sym typeface="Wingdings" pitchFamily="2" charset="2"/>
              </a:rPr>
              <a:t></a:t>
            </a:r>
            <a:r>
              <a:rPr lang="it-IT" sz="2000" b="1" dirty="0"/>
              <a:t>Elaborazione </a:t>
            </a:r>
            <a:r>
              <a:rPr lang="it-IT" sz="2000" b="1" dirty="0">
                <a:sym typeface="Wingdings" pitchFamily="2" charset="2"/>
              </a:rPr>
              <a:t></a:t>
            </a:r>
            <a:r>
              <a:rPr lang="it-IT" sz="2000" b="1" dirty="0"/>
              <a:t>Riconoscimento).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marL="0">
              <a:spcBef>
                <a:spcPts val="0"/>
              </a:spcBef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⛔️ Prestazioni e Limiti: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Il modello ha raggiunto un'</a:t>
            </a:r>
            <a:r>
              <a:rPr lang="it-IT" sz="2000" b="1" dirty="0"/>
              <a:t>accuratezza del 97.89%.</a:t>
            </a:r>
            <a:r>
              <a:rPr lang="it-IT" sz="2000" dirty="0"/>
              <a:t>Gli errori residui confermano che i limiti sensoriali (es. mancanza di contesto visivo) creano ambiguità percettive simili a quelle umane.</a:t>
            </a:r>
          </a:p>
        </p:txBody>
      </p:sp>
    </p:spTree>
    <p:extLst>
      <p:ext uri="{BB962C8B-B14F-4D97-AF65-F5344CB8AC3E}">
        <p14:creationId xmlns:p14="http://schemas.microsoft.com/office/powerpoint/2010/main" val="327316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901CBF-ACBF-439D-90EB-A010CC8E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 Modello Teorico: Il Ciclo Percettivo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0A274E5-09B9-441B-0548-8F6794C56DF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 bwMode="auto">
          <a:xfrm>
            <a:off x="933986" y="1325563"/>
            <a:ext cx="10324027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⚙️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 Processo: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percezione non è istantanea, ma è un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ciclo di operazioni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svolte dai sensi e dal cervello per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interpretare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il mondo.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it-IT" altLang="it-IT" b="1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🔑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 3 Fasi Chiave: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  <a:lumOff val="2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Stimolo &amp; Recettori: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L'energia ambientale viene trasformata in segnale elettrico (trasduzione).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Elaborazione Neurale: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Il segnale viaggia, viene modificato e integrato.</a:t>
            </a:r>
          </a:p>
          <a:p>
            <a:pPr marL="8001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Percezione &amp; Riconoscimento: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Il cervello assegna un significato allo stimolo.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it-IT" altLang="it-IT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it-IT" dirty="0"/>
              <a:t>🚩 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Obiettivo del Progetto: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Trovare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algoritmi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che emulino questo comportamento biologico.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it-IT" alt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it-IT" alt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990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087FBC-E21A-DAD5-45EA-8A21E5EA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L’analogia: dai recettori alla via dorsale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D196BD-073A-5B97-481B-B0705A420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86"/>
            <a:ext cx="10515600" cy="532541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I sensori come recettori:</a:t>
            </a:r>
          </a:p>
          <a:p>
            <a:pPr marL="0" indent="0">
              <a:buNone/>
            </a:pPr>
            <a:r>
              <a:rPr lang="it-IT" sz="2000" dirty="0"/>
              <a:t>Come i </a:t>
            </a:r>
            <a:r>
              <a:rPr lang="it-IT" sz="2000" b="1" dirty="0"/>
              <a:t>recettori biologici</a:t>
            </a:r>
            <a:r>
              <a:rPr lang="it-IT" sz="2000" dirty="0"/>
              <a:t> trasformano l’</a:t>
            </a:r>
            <a:r>
              <a:rPr lang="it-IT" sz="2000" b="1" dirty="0"/>
              <a:t>energia ambientale </a:t>
            </a:r>
            <a:r>
              <a:rPr lang="it-IT" sz="2000" dirty="0"/>
              <a:t>in </a:t>
            </a:r>
            <a:r>
              <a:rPr lang="it-IT" sz="2000" b="1" dirty="0"/>
              <a:t>segnali elettrici </a:t>
            </a:r>
            <a:r>
              <a:rPr lang="it-IT" sz="2000" dirty="0"/>
              <a:t>(Processo di </a:t>
            </a:r>
            <a:r>
              <a:rPr lang="it-IT" sz="2000" b="1" dirty="0"/>
              <a:t>Trasduzione</a:t>
            </a:r>
            <a:r>
              <a:rPr lang="it-IT" sz="2000" dirty="0"/>
              <a:t>)…</a:t>
            </a:r>
          </a:p>
          <a:p>
            <a:pPr marL="0" indent="0">
              <a:buNone/>
            </a:pPr>
            <a:r>
              <a:rPr lang="it-IT" sz="2000" dirty="0"/>
              <a:t>…Così </a:t>
            </a:r>
            <a:r>
              <a:rPr lang="it-IT" sz="2000" b="1" dirty="0"/>
              <a:t>accelerometro</a:t>
            </a:r>
            <a:r>
              <a:rPr lang="it-IT" sz="2000" dirty="0"/>
              <a:t> e </a:t>
            </a:r>
            <a:r>
              <a:rPr lang="it-IT" sz="2000" b="1" dirty="0"/>
              <a:t>giroscopio</a:t>
            </a:r>
            <a:r>
              <a:rPr lang="it-IT" sz="2000" dirty="0"/>
              <a:t> trasformano il movimento fisico in segnali digitali (numeri) </a:t>
            </a:r>
          </a:p>
          <a:p>
            <a:pPr marL="0" indent="0">
              <a:buNone/>
            </a:pPr>
            <a:endParaRPr lang="it-IT" dirty="0"/>
          </a:p>
          <a:p>
            <a:pPr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Accelerometro e giroscopio ↔️ Via Dorsale :</a:t>
            </a:r>
          </a:p>
          <a:p>
            <a:pPr marL="0" indent="0">
              <a:buNone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sensori catturano dati sulla posizione spaziale e sul movimento.</a:t>
            </a:r>
          </a:p>
          <a:p>
            <a:pPr marL="0" indent="0">
              <a:buNone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Funzionalmente analoghi alla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Via Dorsale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("</a:t>
            </a:r>
            <a:r>
              <a:rPr kumimoji="0" lang="it-IT" altLang="it-IT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Where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/How pathway"), che nella corteccia gestisce la percezione spaziale e il movimento.</a:t>
            </a:r>
          </a:p>
          <a:p>
            <a:pPr marL="0" indent="0">
              <a:buNone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Simulano l'attività delle 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Cellule Complesse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sensibili allo spostamento e alla direzione.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it-IT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52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D8B310-F110-E8C3-BB8B-98B9A022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 dataset: Human Activity </a:t>
            </a:r>
            <a:r>
              <a:rPr lang="it-IT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Recognition</a:t>
            </a:r>
            <a:endParaRPr lang="it-IT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5A7EE-11A8-8F39-3827-921E422F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 Campione:</a:t>
            </a:r>
            <a:r>
              <a:rPr lang="it-IT" dirty="0"/>
              <a:t>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	30 volontari (età 19-48 anni).</a:t>
            </a:r>
          </a:p>
          <a:p>
            <a:pPr marL="0">
              <a:spcBef>
                <a:spcPts val="0"/>
              </a:spcBef>
            </a:pPr>
            <a:endParaRPr lang="it-IT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Setup Sperimentale:</a:t>
            </a:r>
            <a:r>
              <a:rPr lang="it-IT" dirty="0"/>
              <a:t>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	Smartphone (Samsung Galaxy </a:t>
            </a:r>
            <a:r>
              <a:rPr lang="it-IT" sz="2000" dirty="0" err="1"/>
              <a:t>S</a:t>
            </a:r>
            <a:r>
              <a:rPr lang="it-IT" sz="2000" dirty="0"/>
              <a:t> II) posizionato in vita.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Acquisizione Dati:</a:t>
            </a:r>
            <a:r>
              <a:rPr lang="it-IT" dirty="0"/>
              <a:t>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	Frequenza di 50Hz (50 rilevazioni al secondo) tramite i sensori di accelerometro e 	giroscopio.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Le 6 Attività Monitorate:</a:t>
            </a:r>
            <a:endParaRPr lang="it-IT" dirty="0"/>
          </a:p>
          <a:p>
            <a:pPr marL="0">
              <a:spcBef>
                <a:spcPts val="0"/>
              </a:spcBef>
            </a:pPr>
            <a:r>
              <a:rPr lang="it-IT" sz="2000" dirty="0"/>
              <a:t>	🏃 Dinamiche: </a:t>
            </a:r>
            <a:r>
              <a:rPr lang="it-IT" sz="2000" b="1" dirty="0"/>
              <a:t>Walking, Walking </a:t>
            </a:r>
            <a:r>
              <a:rPr lang="it-IT" sz="2000" b="1" dirty="0" err="1"/>
              <a:t>Upstairs</a:t>
            </a:r>
            <a:r>
              <a:rPr lang="it-IT" sz="2000" b="1" dirty="0"/>
              <a:t>, Walking </a:t>
            </a:r>
            <a:r>
              <a:rPr lang="it-IT" sz="2000" b="1" dirty="0" err="1"/>
              <a:t>Downstairs</a:t>
            </a:r>
            <a:r>
              <a:rPr lang="it-IT" sz="2000" b="1" dirty="0"/>
              <a:t>.</a:t>
            </a:r>
            <a:endParaRPr lang="it-IT" b="1" dirty="0"/>
          </a:p>
          <a:p>
            <a:pPr marL="0">
              <a:spcBef>
                <a:spcPts val="0"/>
              </a:spcBef>
            </a:pPr>
            <a:r>
              <a:rPr lang="it-IT" sz="2000" dirty="0"/>
              <a:t>	🪑 Statiche: </a:t>
            </a:r>
            <a:r>
              <a:rPr lang="it-IT" sz="2000" b="1" dirty="0" err="1"/>
              <a:t>Sitting</a:t>
            </a:r>
            <a:r>
              <a:rPr lang="it-IT" sz="2000" b="1" dirty="0"/>
              <a:t>, Standing, </a:t>
            </a:r>
            <a:r>
              <a:rPr lang="it-IT" sz="2000" b="1" dirty="0" err="1"/>
              <a:t>Laying</a:t>
            </a:r>
            <a:r>
              <a:rPr lang="it-IT" sz="2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437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AD88C9-D2C1-CB6C-F090-6A02CC1C6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Dal segnale grezzo all’informazione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CEC740-E4E8-3564-D1C3-6C28EC374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86"/>
            <a:ext cx="5768662" cy="5422006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it-IT" sz="3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⚠️ Il Problema:</a:t>
            </a:r>
            <a:r>
              <a:rPr lang="it-IT" sz="3000" dirty="0"/>
              <a:t>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I dati grezzi dei sensori sono "sporchi": contengono rumore di fondo e tremolii che non rappresentano l'attività reale e rischiano di confondere l'algoritmo.</a:t>
            </a:r>
          </a:p>
          <a:p>
            <a:pPr marL="0">
              <a:spcBef>
                <a:spcPts val="0"/>
              </a:spcBef>
            </a:pPr>
            <a:endParaRPr lang="it-IT" sz="3000" dirty="0"/>
          </a:p>
          <a:p>
            <a:pPr marL="0">
              <a:spcBef>
                <a:spcPts val="0"/>
              </a:spcBef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💡 La Soluzione: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Abbiamo applicato dei </a:t>
            </a:r>
            <a:r>
              <a:rPr lang="it-IT" sz="2000" b="1" dirty="0"/>
              <a:t>filtri digitali </a:t>
            </a:r>
            <a:r>
              <a:rPr lang="it-IT" sz="2000" dirty="0"/>
              <a:t>per </a:t>
            </a:r>
            <a:r>
              <a:rPr lang="it-IT" sz="2000" b="1" dirty="0"/>
              <a:t>pulire</a:t>
            </a:r>
            <a:r>
              <a:rPr lang="it-IT" sz="2000" dirty="0"/>
              <a:t> il segnale. Il passaggio chiave è la </a:t>
            </a:r>
            <a:r>
              <a:rPr lang="it-IT" sz="2000" b="1" dirty="0"/>
              <a:t>separazione dell'accelerazione </a:t>
            </a:r>
            <a:r>
              <a:rPr lang="it-IT" sz="2000" dirty="0"/>
              <a:t>in </a:t>
            </a:r>
            <a:r>
              <a:rPr lang="it-IT" sz="2000" b="1" dirty="0"/>
              <a:t>due componenti</a:t>
            </a:r>
            <a:r>
              <a:rPr lang="it-IT" sz="2000" dirty="0"/>
              <a:t>: </a:t>
            </a:r>
            <a:r>
              <a:rPr lang="it-IT" sz="2000" b="1" dirty="0"/>
              <a:t>Gravità</a:t>
            </a:r>
            <a:r>
              <a:rPr lang="it-IT" sz="2000" dirty="0"/>
              <a:t> (costante) e </a:t>
            </a:r>
            <a:r>
              <a:rPr lang="it-IT" sz="2000" b="1" dirty="0"/>
              <a:t>Movimento del Corpo </a:t>
            </a:r>
            <a:r>
              <a:rPr lang="it-IT" sz="2000" dirty="0"/>
              <a:t>(dinamico).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Questo processo imita il ruolo del </a:t>
            </a:r>
            <a:r>
              <a:rPr lang="it-IT" sz="2000" b="1" dirty="0"/>
              <a:t>Nucleo Genicolato Laterale (LGN)</a:t>
            </a:r>
            <a:r>
              <a:rPr lang="it-IT" sz="2000" dirty="0"/>
              <a:t>, che filtra e organizza i segnali grezzi della retina prima che arrivino alla corteccia visiva.</a:t>
            </a:r>
          </a:p>
        </p:txBody>
      </p:sp>
      <p:pic>
        <p:nvPicPr>
          <p:cNvPr id="5" name="Immagine 4" descr="Immagine che contiene testo, schermata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E5DBA2C3-F001-9804-D707-EA84AA14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66"/>
          <a:stretch>
            <a:fillRect/>
          </a:stretch>
        </p:blipFill>
        <p:spPr>
          <a:xfrm>
            <a:off x="8892765" y="1664593"/>
            <a:ext cx="2839889" cy="434984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C9DCA0-13F6-2AB3-A2E2-448D11E941BA}"/>
              </a:ext>
            </a:extLst>
          </p:cNvPr>
          <p:cNvSpPr txBox="1"/>
          <p:nvPr/>
        </p:nvSpPr>
        <p:spPr>
          <a:xfrm>
            <a:off x="8422783" y="6027313"/>
            <a:ext cx="330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Funzionamento LGN</a:t>
            </a:r>
          </a:p>
        </p:txBody>
      </p:sp>
    </p:spTree>
    <p:extLst>
      <p:ext uri="{BB962C8B-B14F-4D97-AF65-F5344CB8AC3E}">
        <p14:creationId xmlns:p14="http://schemas.microsoft.com/office/powerpoint/2010/main" val="258081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2A6EA0-0DA6-43DC-DBFA-CD4A6F710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Vedere i numeri: Dalle onde ai vettori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1BED42-1AF8-C989-5A93-1D7EC1D9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86"/>
            <a:ext cx="9864144" cy="5422006"/>
          </a:xfrm>
        </p:spPr>
        <p:txBody>
          <a:bodyPr>
            <a:normAutofit/>
          </a:bodyPr>
          <a:lstStyle/>
          <a:p>
            <a:pPr marL="0">
              <a:spcBef>
                <a:spcPts val="0"/>
              </a:spcBef>
            </a:pPr>
            <a:r>
              <a:rPr lang="it-IT" sz="2000" dirty="0"/>
              <a:t>L'algoritmo non analizza il segnale grezzo istante per istante, ma richiede una </a:t>
            </a:r>
            <a:r>
              <a:rPr lang="it-IT" sz="2000" b="1" dirty="0"/>
              <a:t>sintesi matematica </a:t>
            </a:r>
            <a:r>
              <a:rPr lang="it-IT" sz="2000" dirty="0"/>
              <a:t>del movimento.</a:t>
            </a:r>
          </a:p>
          <a:p>
            <a:pPr marL="0">
              <a:spcBef>
                <a:spcPts val="0"/>
              </a:spcBef>
            </a:pPr>
            <a:endParaRPr lang="it-IT" sz="2000" dirty="0"/>
          </a:p>
          <a:p>
            <a:pPr marL="0">
              <a:spcBef>
                <a:spcPts val="0"/>
              </a:spcBef>
            </a:pPr>
            <a:r>
              <a:rPr lang="it-IT" sz="2000" dirty="0"/>
              <a:t>Partendo dai segnali base (accelerazione e velocità angolare sui 3 assi), sono stati derivati segnali più complessi come lo </a:t>
            </a:r>
            <a:r>
              <a:rPr lang="it-IT" sz="2000" b="1" dirty="0" err="1"/>
              <a:t>Jerk</a:t>
            </a:r>
            <a:r>
              <a:rPr lang="it-IT" sz="2000" dirty="0"/>
              <a:t> (lo strappo muscolare) e la </a:t>
            </a:r>
            <a:r>
              <a:rPr lang="it-IT" sz="2000" b="1" dirty="0"/>
              <a:t>Magnitudo</a:t>
            </a:r>
            <a:r>
              <a:rPr lang="it-IT" sz="2000" dirty="0"/>
              <a:t>.</a:t>
            </a:r>
          </a:p>
          <a:p>
            <a:pPr marL="0">
              <a:spcBef>
                <a:spcPts val="0"/>
              </a:spcBef>
            </a:pPr>
            <a:endParaRPr lang="it-IT" sz="2000" dirty="0"/>
          </a:p>
          <a:p>
            <a:pPr marL="0">
              <a:spcBef>
                <a:spcPts val="0"/>
              </a:spcBef>
            </a:pPr>
            <a:r>
              <a:rPr lang="it-IT" sz="2000" dirty="0"/>
              <a:t>Per ogni finestra temporale, sono state calcolate diverse metriche statistiche tra cui </a:t>
            </a:r>
            <a:r>
              <a:rPr lang="it-IT" sz="2000" b="1" dirty="0"/>
              <a:t>media</a:t>
            </a:r>
            <a:r>
              <a:rPr lang="it-IT" sz="2000" dirty="0"/>
              <a:t>, </a:t>
            </a:r>
            <a:r>
              <a:rPr lang="it-IT" sz="2000" b="1" dirty="0"/>
              <a:t>deviazione standard</a:t>
            </a:r>
            <a:r>
              <a:rPr lang="it-IT" sz="2000" dirty="0"/>
              <a:t>, </a:t>
            </a:r>
            <a:r>
              <a:rPr lang="it-IT" sz="2000" b="1" dirty="0"/>
              <a:t>energia </a:t>
            </a:r>
            <a:r>
              <a:rPr lang="it-IT" sz="2000" dirty="0"/>
              <a:t>ed </a:t>
            </a:r>
            <a:r>
              <a:rPr lang="it-IT" sz="2000" b="1" dirty="0"/>
              <a:t>entropia</a:t>
            </a:r>
            <a:r>
              <a:rPr lang="it-IT" sz="2000" dirty="0"/>
              <a:t> generando un vettore di </a:t>
            </a:r>
            <a:r>
              <a:rPr lang="it-IT" sz="2000" b="1" dirty="0"/>
              <a:t>561 feature uniche</a:t>
            </a:r>
            <a:r>
              <a:rPr lang="it-IT" sz="2000" dirty="0"/>
              <a:t>. Questi numeri costituiscono il "profilo matematico" di ogni singolo movimento.</a:t>
            </a:r>
          </a:p>
        </p:txBody>
      </p:sp>
      <p:pic>
        <p:nvPicPr>
          <p:cNvPr id="5" name="Immagine 4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575EA37-A70B-50C6-FD45-55E757712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45" y="4224270"/>
            <a:ext cx="6866853" cy="26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7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3FF21-4842-CE7A-FF00-A71C5D4B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 Bilanciamento delle Classi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8AED7A-6F15-FF08-4591-25C4C9A63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86"/>
            <a:ext cx="10115976" cy="5422006"/>
          </a:xfrm>
        </p:spPr>
        <p:txBody>
          <a:bodyPr>
            <a:normAutofit/>
          </a:bodyPr>
          <a:lstStyle/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Verifica preliminare: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Prima dell'addestramento, è fondamentale </a:t>
            </a:r>
            <a:r>
              <a:rPr lang="it-IT" sz="2000" b="1" dirty="0"/>
              <a:t>analizzare</a:t>
            </a:r>
            <a:r>
              <a:rPr lang="it-IT" sz="2000" dirty="0"/>
              <a:t> la distribuzione delle 6 attività nel dataset.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marL="457200"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Risultato: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Le classi risultano </a:t>
            </a:r>
            <a:r>
              <a:rPr lang="it-IT" sz="2000" b="1" dirty="0"/>
              <a:t>bilanciate</a:t>
            </a:r>
            <a:r>
              <a:rPr lang="it-IT" sz="2000" dirty="0"/>
              <a:t> (con una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leggera prevalenza di </a:t>
            </a:r>
            <a:r>
              <a:rPr lang="it-IT" sz="2000" i="1" dirty="0" err="1"/>
              <a:t>Laying</a:t>
            </a:r>
            <a:r>
              <a:rPr lang="it-IT" sz="2000" dirty="0"/>
              <a:t>, ma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entro limiti accettabili).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indent="-457200">
              <a:spcBef>
                <a:spcPts val="0"/>
              </a:spcBef>
              <a:buFont typeface="Wingdings" pitchFamily="2" charset="2"/>
              <a:buChar char="Ø"/>
            </a:pP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Implicazione Percettiva: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Un dataset sbilanciato introdurrebbe un </a:t>
            </a:r>
          </a:p>
          <a:p>
            <a:pPr marL="0">
              <a:spcBef>
                <a:spcPts val="0"/>
              </a:spcBef>
            </a:pPr>
            <a:r>
              <a:rPr lang="it-IT" sz="2000" b="1" dirty="0" err="1"/>
              <a:t>bias</a:t>
            </a:r>
            <a:r>
              <a:rPr lang="it-IT" sz="2000" b="1" dirty="0"/>
              <a:t> cognitivo </a:t>
            </a:r>
            <a:r>
              <a:rPr lang="it-IT" sz="2000" dirty="0"/>
              <a:t>nel modello. Il sistema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imparerebbe a "indovinare" l'attività più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frequente (un errore di </a:t>
            </a:r>
            <a:r>
              <a:rPr lang="it-IT" sz="2000" b="1" dirty="0"/>
              <a:t>Top-Down </a:t>
            </a:r>
          </a:p>
          <a:p>
            <a:pPr marL="0">
              <a:spcBef>
                <a:spcPts val="0"/>
              </a:spcBef>
            </a:pPr>
            <a:r>
              <a:rPr lang="it-IT" sz="2000" b="1" dirty="0"/>
              <a:t>processing</a:t>
            </a:r>
            <a:r>
              <a:rPr lang="it-IT" sz="2000" dirty="0"/>
              <a:t>), ignorando lo stimolo reale.</a:t>
            </a:r>
          </a:p>
        </p:txBody>
      </p:sp>
      <p:pic>
        <p:nvPicPr>
          <p:cNvPr id="9" name="Immagine 8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6DAF4E8F-9623-2852-BE5C-36EA4846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369" y="2459615"/>
            <a:ext cx="5738231" cy="43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7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1DAF9-2B3A-650D-3456-7C8601F71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Il problema dell’alta dimensionalità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4B669C-E204-D29F-1E79-E5A971C4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spcBef>
                <a:spcPts val="0"/>
              </a:spcBef>
            </a:pPr>
            <a:r>
              <a:rPr lang="it-IT" dirty="0"/>
              <a:t>👁️‍🗨️ 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 Sfida Visiva: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Ogni istante di movimento è descritto da 561 numeri (le feature). L'occhio umano, però, può percepire al massimo 3 dimensioni. È impossibile "vedere" la struttura dei dati grezzi.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marL="0">
              <a:spcBef>
                <a:spcPts val="0"/>
              </a:spcBef>
            </a:pPr>
            <a:endParaRPr lang="it-IT" dirty="0"/>
          </a:p>
          <a:p>
            <a:pPr marL="0">
              <a:spcBef>
                <a:spcPts val="0"/>
              </a:spcBef>
            </a:pPr>
            <a:r>
              <a:rPr lang="it-IT" dirty="0"/>
              <a:t>💡 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La Soluzione: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Abbiamo applicato una tecnica di </a:t>
            </a:r>
            <a:r>
              <a:rPr lang="it-IT" sz="2000" b="1" dirty="0" err="1"/>
              <a:t>Dimensionality</a:t>
            </a:r>
            <a:r>
              <a:rPr lang="it-IT" sz="2000" b="1" dirty="0"/>
              <a:t> </a:t>
            </a:r>
            <a:r>
              <a:rPr lang="it-IT" sz="2000" b="1" dirty="0" err="1"/>
              <a:t>Reduction</a:t>
            </a:r>
            <a:r>
              <a:rPr lang="it-IT" sz="2000" b="1" dirty="0"/>
              <a:t> </a:t>
            </a:r>
            <a:r>
              <a:rPr lang="it-IT" sz="2000" dirty="0"/>
              <a:t>chiamata </a:t>
            </a:r>
            <a:r>
              <a:rPr lang="it-IT" sz="2000" b="1" dirty="0"/>
              <a:t>t-SNE</a:t>
            </a:r>
            <a:r>
              <a:rPr lang="it-IT" sz="2000" dirty="0"/>
              <a:t> (t-Distributed </a:t>
            </a:r>
            <a:r>
              <a:rPr lang="it-IT" sz="2000" dirty="0" err="1"/>
              <a:t>Stochastic</a:t>
            </a:r>
            <a:r>
              <a:rPr lang="it-IT" sz="2000" dirty="0"/>
              <a:t> </a:t>
            </a:r>
            <a:r>
              <a:rPr lang="it-IT" sz="2000" dirty="0" err="1"/>
              <a:t>Neighbor</a:t>
            </a:r>
            <a:r>
              <a:rPr lang="it-IT" sz="2000" dirty="0"/>
              <a:t> </a:t>
            </a:r>
            <a:r>
              <a:rPr lang="it-IT" sz="2000" dirty="0" err="1"/>
              <a:t>Embedding</a:t>
            </a:r>
            <a:r>
              <a:rPr lang="it-IT" sz="2000" dirty="0"/>
              <a:t>).</a:t>
            </a:r>
          </a:p>
          <a:p>
            <a:pPr marL="0">
              <a:spcBef>
                <a:spcPts val="0"/>
              </a:spcBef>
            </a:pPr>
            <a:endParaRPr lang="it-IT" dirty="0"/>
          </a:p>
          <a:p>
            <a:pPr marL="0">
              <a:spcBef>
                <a:spcPts val="0"/>
              </a:spcBef>
            </a:pPr>
            <a:endParaRPr lang="it-IT" dirty="0"/>
          </a:p>
          <a:p>
            <a:pPr marL="0">
              <a:spcBef>
                <a:spcPts val="0"/>
              </a:spcBef>
            </a:pPr>
            <a:r>
              <a:rPr lang="it-IT" dirty="0"/>
              <a:t>🎯 </a:t>
            </a:r>
            <a:r>
              <a:rPr lang="it-IT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L'Obiettivo: </a:t>
            </a:r>
          </a:p>
          <a:p>
            <a:pPr marL="0">
              <a:spcBef>
                <a:spcPts val="0"/>
              </a:spcBef>
            </a:pPr>
            <a:r>
              <a:rPr lang="it-IT" sz="2000" dirty="0"/>
              <a:t>Proiettare questo spazio a 561 dimensioni su un piano 2D, preservando le distanze locali tra i punti per rivelare se esistono strutture nascoste (cluster).</a:t>
            </a:r>
          </a:p>
        </p:txBody>
      </p:sp>
    </p:spTree>
    <p:extLst>
      <p:ext uri="{BB962C8B-B14F-4D97-AF65-F5344CB8AC3E}">
        <p14:creationId xmlns:p14="http://schemas.microsoft.com/office/powerpoint/2010/main" val="19877552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1645</Words>
  <Application>Microsoft Macintosh PowerPoint</Application>
  <PresentationFormat>Widescreen</PresentationFormat>
  <Paragraphs>215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Wingdings</vt:lpstr>
      <vt:lpstr>Tema di Office</vt:lpstr>
      <vt:lpstr>Human Activity Recognition: Riconoscimento dell’attività umana tramite smartphone </vt:lpstr>
      <vt:lpstr>Obiettivo: Simulare la Percezione Umana</vt:lpstr>
      <vt:lpstr>Il Modello Teorico: Il Ciclo Percettivo</vt:lpstr>
      <vt:lpstr>L’analogia: dai recettori alla via dorsale</vt:lpstr>
      <vt:lpstr>Il dataset: Human Activity Recognition</vt:lpstr>
      <vt:lpstr>Dal segnale grezzo all’informazione</vt:lpstr>
      <vt:lpstr>Vedere i numeri: Dalle onde ai vettori</vt:lpstr>
      <vt:lpstr>Il Bilanciamento delle Classi</vt:lpstr>
      <vt:lpstr>Il problema dell’alta dimensionalità</vt:lpstr>
      <vt:lpstr>t-SNE: La Visione d'Insieme</vt:lpstr>
      <vt:lpstr>Analisi gestalt: Principio di prossimità</vt:lpstr>
      <vt:lpstr>Analisi Gestalt: Il Principio di Similarità</vt:lpstr>
      <vt:lpstr>Il Modello: Random Forest Classifier</vt:lpstr>
      <vt:lpstr>Training e Validation Set</vt:lpstr>
      <vt:lpstr>Dentro un Albero Decisionale</vt:lpstr>
      <vt:lpstr>Risultati: Performance del Modello</vt:lpstr>
      <vt:lpstr>Feature Importance: Cosa guida la decisione?</vt:lpstr>
      <vt:lpstr>La Prova Visiva: Il Ruolo della Gravità</vt:lpstr>
      <vt:lpstr>Dove sbaglia il modello? </vt:lpstr>
      <vt:lpstr>Perché il modello confonde proprio                        Sitting e Standing?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Riccardo Baldo</dc:creator>
  <cp:lastModifiedBy>Riccardo Baldo</cp:lastModifiedBy>
  <cp:revision>1</cp:revision>
  <dcterms:created xsi:type="dcterms:W3CDTF">2025-12-04T14:28:18Z</dcterms:created>
  <dcterms:modified xsi:type="dcterms:W3CDTF">2025-12-09T11:53:28Z</dcterms:modified>
</cp:coreProperties>
</file>